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22"/>
  </p:notesMasterIdLst>
  <p:sldIdLst>
    <p:sldId id="534" r:id="rId4"/>
    <p:sldId id="510" r:id="rId5"/>
    <p:sldId id="524" r:id="rId6"/>
    <p:sldId id="526" r:id="rId7"/>
    <p:sldId id="527" r:id="rId8"/>
    <p:sldId id="514" r:id="rId9"/>
    <p:sldId id="528" r:id="rId10"/>
    <p:sldId id="530" r:id="rId11"/>
    <p:sldId id="531" r:id="rId12"/>
    <p:sldId id="532" r:id="rId13"/>
    <p:sldId id="518" r:id="rId14"/>
    <p:sldId id="502" r:id="rId15"/>
    <p:sldId id="497" r:id="rId16"/>
    <p:sldId id="533" r:id="rId17"/>
    <p:sldId id="521" r:id="rId18"/>
    <p:sldId id="507" r:id="rId19"/>
    <p:sldId id="501" r:id="rId20"/>
    <p:sldId id="535" r:id="rId21"/>
  </p:sldIdLst>
  <p:sldSz cx="9144000" cy="5143500" type="screen16x9"/>
  <p:notesSz cx="6858000" cy="9144000"/>
  <p:embeddedFontLs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黑体" pitchFamily="49" charset="-122"/>
      <p:regular r:id="rId27"/>
    </p:embeddedFont>
    <p:embeddedFont>
      <p:font typeface="幼圆" pitchFamily="49" charset="-122"/>
      <p:regular r:id="rId28"/>
    </p:embeddedFont>
    <p:embeddedFont>
      <p:font typeface="楷体" pitchFamily="49" charset="-122"/>
      <p:regular r:id="rId29"/>
    </p:embeddedFont>
    <p:embeddedFont>
      <p:font typeface="微软雅黑" pitchFamily="34" charset="-122"/>
      <p:regular r:id="rId30"/>
      <p:bold r:id="rId31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3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2.fntdata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9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979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20343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9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797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332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530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28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403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317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78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34273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18552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4634798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1626535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9831639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791743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5047803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3346792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2143239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1276746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3265043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54603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895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550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65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805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003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516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160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63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241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58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108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33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169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380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794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22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05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88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407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58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945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080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100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87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77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384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281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38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65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09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360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07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745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37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714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5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2488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0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761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15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6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308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112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880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21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54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4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0137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18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72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08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50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92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18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1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105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014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02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3639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85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66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243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47983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87834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8958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138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48885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749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50722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93784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84670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47498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81826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144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784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06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196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36055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692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83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82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585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506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921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336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574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162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219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1977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098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523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254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37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812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316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960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115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942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64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98375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195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802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09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583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273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53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935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142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100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56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645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因数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和倍数的认识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0286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645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因数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和倍数的认识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3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长方形和正方形的面积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2216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4.xml"/><Relationship Id="rId7" Type="http://schemas.openxmlformats.org/officeDocument/2006/relationships/image" Target="../media/image4.emf"/><Relationship Id="rId2" Type="http://schemas.openxmlformats.org/officeDocument/2006/relationships/slide" Target="slide16.xml"/><Relationship Id="rId1" Type="http://schemas.openxmlformats.org/officeDocument/2006/relationships/slideLayout" Target="../slideLayouts/slideLayout61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10" Type="http://schemas.openxmlformats.org/officeDocument/2006/relationships/image" Target="../media/image5.png"/><Relationship Id="rId4" Type="http://schemas.openxmlformats.org/officeDocument/2006/relationships/slide" Target="slide15.xml"/><Relationship Id="rId9" Type="http://schemas.openxmlformats.org/officeDocument/2006/relationships/slide" Target="slide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6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6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6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4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6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7" Type="http://schemas.openxmlformats.org/officeDocument/2006/relationships/image" Target="../media/image1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6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2" action="ppaction://hlinksldjump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3" action="ppaction://hlinksldjump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4" action="ppaction://hlinksldjump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5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6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9143" y="1435155"/>
            <a:ext cx="693523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因数和倍数的认识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8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因数与倍数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9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538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024867" y="2715767"/>
            <a:ext cx="7219541" cy="1656183"/>
            <a:chOff x="971600" y="2598753"/>
            <a:chExt cx="7219541" cy="2011495"/>
          </a:xfrm>
        </p:grpSpPr>
        <p:pic>
          <p:nvPicPr>
            <p:cNvPr id="47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" name="图片 47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49" name="图片 48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5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127369" y="3413719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433579" y="3446124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圆角矩形标注 39"/>
          <p:cNvSpPr/>
          <p:nvPr/>
        </p:nvSpPr>
        <p:spPr>
          <a:xfrm>
            <a:off x="1386548" y="1275606"/>
            <a:ext cx="4470400" cy="698500"/>
          </a:xfrm>
          <a:prstGeom prst="wedgeRoundRectCallout">
            <a:avLst>
              <a:gd name="adj1" fmla="val -53798"/>
              <a:gd name="adj2" fmla="val -3447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观察上面几个例子，说说一个数的倍数有什么特点。</a:t>
            </a:r>
          </a:p>
        </p:txBody>
      </p:sp>
      <p:sp>
        <p:nvSpPr>
          <p:cNvPr id="41" name="圆角矩形标注 40"/>
          <p:cNvSpPr/>
          <p:nvPr/>
        </p:nvSpPr>
        <p:spPr>
          <a:xfrm>
            <a:off x="2032979" y="2853878"/>
            <a:ext cx="2529650" cy="1158032"/>
          </a:xfrm>
          <a:prstGeom prst="wedgeRoundRectCallout">
            <a:avLst>
              <a:gd name="adj1" fmla="val -40842"/>
              <a:gd name="adj2" fmla="val 60207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一个数的最小倍数是它本身，没有最大的倍数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42" name="圆角矩形标注 41"/>
          <p:cNvSpPr/>
          <p:nvPr/>
        </p:nvSpPr>
        <p:spPr>
          <a:xfrm>
            <a:off x="4841291" y="2853878"/>
            <a:ext cx="2430463" cy="797991"/>
          </a:xfrm>
          <a:prstGeom prst="wedgeRoundRectCallout">
            <a:avLst>
              <a:gd name="adj1" fmla="val 58466"/>
              <a:gd name="adj2" fmla="val 52727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一个数的倍数的个数是无限的。</a:t>
            </a:r>
          </a:p>
        </p:txBody>
      </p:sp>
      <p:sp>
        <p:nvSpPr>
          <p:cNvPr id="20" name="文本框 28"/>
          <p:cNvSpPr txBox="1"/>
          <p:nvPr/>
        </p:nvSpPr>
        <p:spPr>
          <a:xfrm>
            <a:off x="179512" y="458366"/>
            <a:ext cx="903164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buFontTx/>
              <a:buNone/>
              <a:defRPr/>
            </a:pP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的倍数有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          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；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的倍数有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             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。</a:t>
            </a:r>
          </a:p>
        </p:txBody>
      </p:sp>
      <p:sp>
        <p:nvSpPr>
          <p:cNvPr id="21" name="文本框 25"/>
          <p:cNvSpPr txBox="1">
            <a:spLocks noChangeArrowheads="1"/>
          </p:cNvSpPr>
          <p:nvPr/>
        </p:nvSpPr>
        <p:spPr bwMode="auto">
          <a:xfrm>
            <a:off x="1619672" y="442887"/>
            <a:ext cx="2493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8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…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803681" y="411510"/>
            <a:ext cx="28007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…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51" y="1095907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29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755576" y="987574"/>
            <a:ext cx="796254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把下面的乘法算式改写成除法算式，再说说哪个数是哪个数的因数，哪个数是哪个数的倍数。</a:t>
            </a:r>
          </a:p>
        </p:txBody>
      </p:sp>
      <p:sp>
        <p:nvSpPr>
          <p:cNvPr id="32" name="文本框 2"/>
          <p:cNvSpPr txBox="1">
            <a:spLocks noChangeArrowheads="1"/>
          </p:cNvSpPr>
          <p:nvPr/>
        </p:nvSpPr>
        <p:spPr bwMode="auto">
          <a:xfrm>
            <a:off x="1103313" y="1779662"/>
            <a:ext cx="174049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8×9=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72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3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785921" y="3833810"/>
            <a:ext cx="833751" cy="97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4059039" y="3878172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圆角矩形标注 36"/>
          <p:cNvSpPr/>
          <p:nvPr/>
        </p:nvSpPr>
        <p:spPr>
          <a:xfrm>
            <a:off x="462081" y="2283719"/>
            <a:ext cx="2544044" cy="1584175"/>
          </a:xfrm>
          <a:prstGeom prst="wedgeRoundRectCallout">
            <a:avLst>
              <a:gd name="adj1" fmla="val -21093"/>
              <a:gd name="adj2" fmla="val 5703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72÷8=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9，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8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都是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72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因数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72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倍数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，也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倍数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38" name="圆角矩形标注 37"/>
          <p:cNvSpPr/>
          <p:nvPr/>
        </p:nvSpPr>
        <p:spPr>
          <a:xfrm>
            <a:off x="3192037" y="2283719"/>
            <a:ext cx="2430463" cy="1446065"/>
          </a:xfrm>
          <a:prstGeom prst="wedgeRoundRectCallout">
            <a:avLst>
              <a:gd name="adj1" fmla="val 9681"/>
              <a:gd name="adj2" fmla="val 5828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44÷4=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11，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都是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44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因数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44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倍数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，也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倍数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40" name="文本框 2"/>
          <p:cNvSpPr txBox="1">
            <a:spLocks noChangeArrowheads="1"/>
          </p:cNvSpPr>
          <p:nvPr/>
        </p:nvSpPr>
        <p:spPr bwMode="auto">
          <a:xfrm>
            <a:off x="3343945" y="1779662"/>
            <a:ext cx="158809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44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41" name="文本框 2"/>
          <p:cNvSpPr txBox="1">
            <a:spLocks noChangeArrowheads="1"/>
          </p:cNvSpPr>
          <p:nvPr/>
        </p:nvSpPr>
        <p:spPr bwMode="auto">
          <a:xfrm>
            <a:off x="6184857" y="1812950"/>
            <a:ext cx="179573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×15=15</a:t>
            </a:r>
          </a:p>
        </p:txBody>
      </p:sp>
      <p:pic>
        <p:nvPicPr>
          <p:cNvPr id="4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560211" y="3829150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圆角矩形标注 38"/>
          <p:cNvSpPr/>
          <p:nvPr/>
        </p:nvSpPr>
        <p:spPr>
          <a:xfrm>
            <a:off x="5981480" y="2293170"/>
            <a:ext cx="2430463" cy="1446065"/>
          </a:xfrm>
          <a:prstGeom prst="wedgeRoundRectCallout">
            <a:avLst>
              <a:gd name="adj1" fmla="val -17192"/>
              <a:gd name="adj2" fmla="val 6523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15÷15=1，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都是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因数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倍数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，也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倍数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7" grpId="0" animBg="1"/>
      <p:bldP spid="38" grpId="0" animBg="1"/>
      <p:bldP spid="40" grpId="0"/>
      <p:bldP spid="41" grpId="0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95858" y="2427734"/>
            <a:ext cx="8856662" cy="461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3.7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倍数有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                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，其中最小的是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84380" y="1206500"/>
            <a:ext cx="8729662" cy="9079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sz="2400" b="1" noProof="1" smtClean="0">
                <a:latin typeface="楷体" pitchFamily="49" charset="-122"/>
                <a:ea typeface="楷体" pitchFamily="49" charset="-122"/>
              </a:rPr>
              <a:t>2.28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的因数有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zh-CN" altLang="en-US" sz="2400" b="1" u="sng" noProof="1" smtClean="0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，其中最小的是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，</a:t>
            </a:r>
          </a:p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   最大的是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 。</a:t>
            </a:r>
          </a:p>
        </p:txBody>
      </p:sp>
      <p:sp>
        <p:nvSpPr>
          <p:cNvPr id="24" name="文本框 25"/>
          <p:cNvSpPr txBox="1">
            <a:spLocks noChangeArrowheads="1"/>
          </p:cNvSpPr>
          <p:nvPr/>
        </p:nvSpPr>
        <p:spPr bwMode="auto">
          <a:xfrm>
            <a:off x="2267744" y="1203598"/>
            <a:ext cx="3262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7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28 </a:t>
            </a:r>
            <a:endParaRPr lang="en-US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文本框 13"/>
          <p:cNvSpPr txBox="1"/>
          <p:nvPr/>
        </p:nvSpPr>
        <p:spPr>
          <a:xfrm>
            <a:off x="2123728" y="2402582"/>
            <a:ext cx="42672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en-US" altLang="zh-CN" sz="2400" b="1" spc="-200" noProof="1" smtClean="0">
                <a:latin typeface="楷体" pitchFamily="49" charset="-122"/>
                <a:ea typeface="楷体" pitchFamily="49" charset="-122"/>
                <a:sym typeface="+mn-ea"/>
              </a:rPr>
              <a:t>7</a:t>
            </a:r>
            <a:r>
              <a:rPr lang="zh-CN" altLang="en-US" sz="2400" b="1" spc="-200" noProof="1" smtClean="0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en-US" altLang="zh-CN" sz="2400" b="1" spc="-200" noProof="1" smtClean="0">
                <a:latin typeface="楷体" pitchFamily="49" charset="-122"/>
                <a:ea typeface="楷体" pitchFamily="49" charset="-122"/>
                <a:sym typeface="+mn-ea"/>
              </a:rPr>
              <a:t>14</a:t>
            </a:r>
            <a:r>
              <a:rPr lang="zh-CN" altLang="en-US" sz="2400" b="1" spc="-200" noProof="1" smtClean="0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en-US" altLang="zh-CN" sz="2400" b="1" spc="-200" noProof="1" smtClean="0">
                <a:latin typeface="楷体" pitchFamily="49" charset="-122"/>
                <a:ea typeface="楷体" pitchFamily="49" charset="-122"/>
                <a:sym typeface="+mn-ea"/>
              </a:rPr>
              <a:t>21</a:t>
            </a:r>
            <a:r>
              <a:rPr lang="zh-CN" altLang="en-US" sz="2400" b="1" spc="-200" noProof="1" smtClean="0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en-US" altLang="zh-CN" sz="2400" b="1" spc="-200" noProof="1" smtClean="0">
                <a:latin typeface="楷体" pitchFamily="49" charset="-122"/>
                <a:ea typeface="楷体" pitchFamily="49" charset="-122"/>
                <a:sym typeface="+mn-ea"/>
              </a:rPr>
              <a:t>28</a:t>
            </a:r>
            <a:r>
              <a:rPr lang="zh-CN" altLang="en-US" sz="2400" b="1" spc="-200" noProof="1" smtClean="0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en-US" altLang="zh-CN" sz="2400" b="1" spc="-200" noProof="1" smtClean="0">
                <a:latin typeface="楷体" pitchFamily="49" charset="-122"/>
                <a:ea typeface="楷体" pitchFamily="49" charset="-122"/>
                <a:sym typeface="+mn-ea"/>
              </a:rPr>
              <a:t>35</a:t>
            </a:r>
            <a:r>
              <a:rPr lang="zh-CN" altLang="en-US" sz="2400" b="1" spc="-200" noProof="1" smtClean="0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en-US" altLang="zh-CN" sz="2400" b="1" spc="-200" noProof="1" smtClean="0">
                <a:latin typeface="楷体" pitchFamily="49" charset="-122"/>
                <a:ea typeface="楷体" pitchFamily="49" charset="-122"/>
                <a:sym typeface="+mn-ea"/>
              </a:rPr>
              <a:t>42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                         </a:t>
            </a:r>
            <a:endParaRPr lang="en-US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7466589" y="1206500"/>
            <a:ext cx="6683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1</a:t>
            </a:r>
          </a:p>
        </p:txBody>
      </p:sp>
      <p:sp>
        <p:nvSpPr>
          <p:cNvPr id="27" name="文本框 3"/>
          <p:cNvSpPr txBox="1">
            <a:spLocks noChangeArrowheads="1"/>
          </p:cNvSpPr>
          <p:nvPr/>
        </p:nvSpPr>
        <p:spPr bwMode="auto">
          <a:xfrm>
            <a:off x="2174652" y="166370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28 </a:t>
            </a:r>
            <a:endParaRPr lang="en-US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文本框 4"/>
          <p:cNvSpPr txBox="1">
            <a:spLocks noChangeArrowheads="1"/>
          </p:cNvSpPr>
          <p:nvPr/>
        </p:nvSpPr>
        <p:spPr bwMode="auto">
          <a:xfrm>
            <a:off x="7668344" y="239811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7</a:t>
            </a:r>
            <a:endParaRPr lang="en-US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433388" y="532832"/>
            <a:ext cx="781208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4.24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个同学表演团体操，每排人数都是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的因数吗？排数呢？先把下表填写完整，再说一说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884552"/>
              </p:ext>
            </p:extLst>
          </p:nvPr>
        </p:nvGraphicFramePr>
        <p:xfrm>
          <a:off x="433384" y="1632838"/>
          <a:ext cx="8010531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272"/>
                <a:gridCol w="864096"/>
                <a:gridCol w="763809"/>
                <a:gridCol w="890059"/>
                <a:gridCol w="890059"/>
                <a:gridCol w="890059"/>
                <a:gridCol w="890059"/>
                <a:gridCol w="890059"/>
                <a:gridCol w="89005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排数</a:t>
                      </a:r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latin typeface="楷体" pitchFamily="49" charset="-122"/>
                          <a:ea typeface="楷体" pitchFamily="49" charset="-122"/>
                        </a:rPr>
                        <a:t>1</a:t>
                      </a:r>
                      <a:endParaRPr lang="zh-CN" altLang="en-US" sz="28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latin typeface="楷体" pitchFamily="49" charset="-122"/>
                          <a:ea typeface="楷体" pitchFamily="49" charset="-122"/>
                        </a:rPr>
                        <a:t>2</a:t>
                      </a:r>
                      <a:endParaRPr lang="zh-CN" altLang="en-US" sz="28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latin typeface="楷体" pitchFamily="49" charset="-122"/>
                          <a:ea typeface="楷体" pitchFamily="49" charset="-122"/>
                        </a:rPr>
                        <a:t>3</a:t>
                      </a:r>
                      <a:endParaRPr lang="zh-CN" altLang="en-US" sz="28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latin typeface="楷体" pitchFamily="49" charset="-122"/>
                          <a:ea typeface="楷体" pitchFamily="49" charset="-122"/>
                        </a:rPr>
                        <a:t>4</a:t>
                      </a:r>
                      <a:endParaRPr lang="zh-CN" altLang="en-US" sz="28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latin typeface="楷体" pitchFamily="49" charset="-122"/>
                          <a:ea typeface="楷体" pitchFamily="49" charset="-122"/>
                        </a:rPr>
                        <a:t>6</a:t>
                      </a:r>
                      <a:endParaRPr lang="zh-CN" altLang="en-US" sz="28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latin typeface="楷体" pitchFamily="49" charset="-122"/>
                          <a:ea typeface="楷体" pitchFamily="49" charset="-122"/>
                        </a:rPr>
                        <a:t>8</a:t>
                      </a:r>
                      <a:endParaRPr lang="zh-CN" altLang="en-US" sz="28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latin typeface="楷体" pitchFamily="49" charset="-122"/>
                          <a:ea typeface="楷体" pitchFamily="49" charset="-122"/>
                        </a:rPr>
                        <a:t>12</a:t>
                      </a:r>
                      <a:endParaRPr lang="zh-CN" altLang="en-US" sz="28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latin typeface="楷体" pitchFamily="49" charset="-122"/>
                          <a:ea typeface="楷体" pitchFamily="49" charset="-122"/>
                        </a:rPr>
                        <a:t>24</a:t>
                      </a:r>
                      <a:endParaRPr lang="zh-CN" altLang="en-US" sz="28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每排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人数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" pitchFamily="49" charset="-122"/>
                          <a:ea typeface="楷体" pitchFamily="49" charset="-122"/>
                        </a:rPr>
                        <a:t>24</a:t>
                      </a:r>
                      <a:endParaRPr lang="zh-CN" altLang="en-US" sz="2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" pitchFamily="49" charset="-122"/>
                          <a:ea typeface="楷体" pitchFamily="49" charset="-122"/>
                        </a:rPr>
                        <a:t>12</a:t>
                      </a:r>
                      <a:endParaRPr lang="zh-CN" altLang="en-US" sz="2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366659" y="225165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8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26580" y="2247097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6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8064" y="2247097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67120" y="225165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55988" y="2244451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09642" y="2222641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749785" y="3435846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标注 25"/>
          <p:cNvSpPr/>
          <p:nvPr/>
        </p:nvSpPr>
        <p:spPr>
          <a:xfrm>
            <a:off x="1601817" y="3106117"/>
            <a:ext cx="4806387" cy="1265833"/>
          </a:xfrm>
          <a:prstGeom prst="wedgeRoundRectCallout">
            <a:avLst>
              <a:gd name="adj1" fmla="val 56789"/>
              <a:gd name="adj2" fmla="val 3612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依次对应的排数和每排人数相乘的积都是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，所以排数和每排人数都是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的因数。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" grpId="0"/>
      <p:bldP spid="20" grpId="0"/>
      <p:bldP spid="21" grpId="0"/>
      <p:bldP spid="22" grpId="0"/>
      <p:bldP spid="23" grpId="0"/>
      <p:bldP spid="24" grpId="0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556016" y="454025"/>
            <a:ext cx="781208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乘坐小艇每人应付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元，应付元数都是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的倍数吗？先把下表填写完整，再说一说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301373"/>
              </p:ext>
            </p:extLst>
          </p:nvPr>
        </p:nvGraphicFramePr>
        <p:xfrm>
          <a:off x="433384" y="1507614"/>
          <a:ext cx="8010531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272"/>
                <a:gridCol w="864096"/>
                <a:gridCol w="763809"/>
                <a:gridCol w="890059"/>
                <a:gridCol w="890059"/>
                <a:gridCol w="890059"/>
                <a:gridCol w="890059"/>
                <a:gridCol w="890059"/>
                <a:gridCol w="89005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楷体" pitchFamily="49" charset="-122"/>
                          <a:ea typeface="楷体" pitchFamily="49" charset="-122"/>
                        </a:rPr>
                        <a:t>乘坐</a:t>
                      </a:r>
                      <a:endParaRPr lang="en-US" altLang="zh-CN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dirty="0" smtClean="0">
                          <a:latin typeface="楷体" pitchFamily="49" charset="-122"/>
                          <a:ea typeface="楷体" pitchFamily="49" charset="-122"/>
                        </a:rPr>
                        <a:t>人数</a:t>
                      </a:r>
                      <a:endParaRPr lang="zh-CN" altLang="en-US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latin typeface="楷体" pitchFamily="49" charset="-122"/>
                          <a:ea typeface="楷体" pitchFamily="49" charset="-122"/>
                        </a:rPr>
                        <a:t>1</a:t>
                      </a:r>
                      <a:endParaRPr lang="zh-CN" altLang="en-US" sz="28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latin typeface="楷体" pitchFamily="49" charset="-122"/>
                          <a:ea typeface="楷体" pitchFamily="49" charset="-122"/>
                        </a:rPr>
                        <a:t>2</a:t>
                      </a:r>
                      <a:endParaRPr lang="zh-CN" altLang="en-US" sz="28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latin typeface="楷体" pitchFamily="49" charset="-122"/>
                          <a:ea typeface="楷体" pitchFamily="49" charset="-122"/>
                        </a:rPr>
                        <a:t>3</a:t>
                      </a:r>
                      <a:endParaRPr lang="zh-CN" altLang="en-US" sz="28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latin typeface="楷体" pitchFamily="49" charset="-122"/>
                          <a:ea typeface="楷体" pitchFamily="49" charset="-122"/>
                        </a:rPr>
                        <a:t>4</a:t>
                      </a:r>
                      <a:endParaRPr lang="zh-CN" altLang="en-US" sz="3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latin typeface="楷体" pitchFamily="49" charset="-122"/>
                          <a:ea typeface="楷体" pitchFamily="49" charset="-122"/>
                        </a:rPr>
                        <a:t>5</a:t>
                      </a:r>
                      <a:endParaRPr lang="zh-CN" altLang="en-US" sz="3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应付</a:t>
                      </a:r>
                      <a:endParaRPr lang="en-US" altLang="zh-CN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algn="ctr"/>
                      <a:r>
                        <a:rPr lang="zh-CN" altLang="en-US" b="1" dirty="0" smtClean="0">
                          <a:latin typeface="楷体" pitchFamily="49" charset="-122"/>
                          <a:ea typeface="楷体" pitchFamily="49" charset="-122"/>
                        </a:rPr>
                        <a:t>元数</a:t>
                      </a:r>
                      <a:endParaRPr lang="zh-CN" altLang="en-US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" pitchFamily="49" charset="-122"/>
                          <a:ea typeface="楷体" pitchFamily="49" charset="-122"/>
                        </a:rPr>
                        <a:t>4</a:t>
                      </a:r>
                      <a:endParaRPr lang="zh-CN" altLang="en-US" sz="2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8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03848" y="213970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12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38024" y="221171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16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07885" y="221171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20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749785" y="3435846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标注 25"/>
          <p:cNvSpPr/>
          <p:nvPr/>
        </p:nvSpPr>
        <p:spPr>
          <a:xfrm>
            <a:off x="1601817" y="3106117"/>
            <a:ext cx="4806387" cy="1265833"/>
          </a:xfrm>
          <a:prstGeom prst="wedgeRoundRectCallout">
            <a:avLst>
              <a:gd name="adj1" fmla="val 56789"/>
              <a:gd name="adj2" fmla="val 3612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这里应付的元数都是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的倍数，因为这些对应的元数是把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依次乘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1,2,3……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得到的。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940152" y="1538519"/>
            <a:ext cx="792088" cy="1172952"/>
            <a:chOff x="5940152" y="2242616"/>
            <a:chExt cx="792088" cy="696518"/>
          </a:xfrm>
        </p:grpSpPr>
        <p:sp>
          <p:nvSpPr>
            <p:cNvPr id="22" name="TextBox 21"/>
            <p:cNvSpPr txBox="1"/>
            <p:nvPr/>
          </p:nvSpPr>
          <p:spPr>
            <a:xfrm>
              <a:off x="6084168" y="2242616"/>
              <a:ext cx="648072" cy="3106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itchFamily="49" charset="-122"/>
                  <a:ea typeface="楷体" pitchFamily="49" charset="-122"/>
                </a:rPr>
                <a:t>6</a:t>
              </a:r>
              <a:endParaRPr lang="zh-CN" altLang="en-US" sz="28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940152" y="2628438"/>
              <a:ext cx="648072" cy="310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itchFamily="49" charset="-122"/>
                  <a:ea typeface="楷体" pitchFamily="49" charset="-122"/>
                </a:rPr>
                <a:t>24</a:t>
              </a:r>
              <a:endParaRPr lang="zh-CN" altLang="en-US" sz="28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76256" y="1560006"/>
            <a:ext cx="720080" cy="1155760"/>
            <a:chOff x="6012160" y="2242616"/>
            <a:chExt cx="720080" cy="1155760"/>
          </a:xfrm>
        </p:grpSpPr>
        <p:sp>
          <p:nvSpPr>
            <p:cNvPr id="30" name="TextBox 29"/>
            <p:cNvSpPr txBox="1"/>
            <p:nvPr/>
          </p:nvSpPr>
          <p:spPr>
            <a:xfrm>
              <a:off x="6084168" y="2242616"/>
              <a:ext cx="648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7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012160" y="2936711"/>
              <a:ext cx="648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28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740352" y="1563638"/>
            <a:ext cx="648072" cy="1171292"/>
            <a:chOff x="5940152" y="2246248"/>
            <a:chExt cx="648072" cy="1171292"/>
          </a:xfrm>
        </p:grpSpPr>
        <p:sp>
          <p:nvSpPr>
            <p:cNvPr id="33" name="TextBox 32"/>
            <p:cNvSpPr txBox="1"/>
            <p:nvPr/>
          </p:nvSpPr>
          <p:spPr>
            <a:xfrm>
              <a:off x="5940152" y="2246248"/>
              <a:ext cx="648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楷体" pitchFamily="49" charset="-122"/>
                  <a:ea typeface="楷体" pitchFamily="49" charset="-122"/>
                </a:rPr>
                <a:t>8</a:t>
              </a:r>
              <a:endParaRPr lang="zh-CN" altLang="en-US" sz="28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940152" y="2894320"/>
              <a:ext cx="648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itchFamily="49" charset="-122"/>
                  <a:ea typeface="楷体" pitchFamily="49" charset="-122"/>
                </a:rPr>
                <a:t>32</a:t>
              </a:r>
              <a:endParaRPr lang="zh-CN" altLang="en-US" sz="28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292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" grpId="0"/>
      <p:bldP spid="20" grpId="0"/>
      <p:bldP spid="21" grpId="0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1347" y="541364"/>
            <a:ext cx="4735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在下面的圈里填合适的数。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28"/>
          <p:cNvSpPr txBox="1">
            <a:spLocks noChangeArrowheads="1"/>
          </p:cNvSpPr>
          <p:nvPr/>
        </p:nvSpPr>
        <p:spPr bwMode="auto">
          <a:xfrm>
            <a:off x="1067996" y="1593255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30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因数</a:t>
            </a:r>
          </a:p>
        </p:txBody>
      </p:sp>
      <p:sp>
        <p:nvSpPr>
          <p:cNvPr id="19" name="椭圆 18"/>
          <p:cNvSpPr/>
          <p:nvPr/>
        </p:nvSpPr>
        <p:spPr>
          <a:xfrm>
            <a:off x="296813" y="1995686"/>
            <a:ext cx="2835027" cy="1427163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2211710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1  2  3  5  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6  10  15  30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28"/>
          <p:cNvSpPr txBox="1">
            <a:spLocks noChangeArrowheads="1"/>
          </p:cNvSpPr>
          <p:nvPr/>
        </p:nvSpPr>
        <p:spPr bwMode="auto">
          <a:xfrm>
            <a:off x="3975031" y="1606252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的倍数</a:t>
            </a:r>
            <a:endParaRPr lang="zh-CN" altLang="en-US" sz="2400" b="1" dirty="0">
              <a:solidFill>
                <a:srgbClr val="CC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203848" y="2008683"/>
            <a:ext cx="2691011" cy="1427163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19872" y="2257806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4 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12  16  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20  24  28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 ……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文本框 28"/>
          <p:cNvSpPr txBox="1">
            <a:spLocks noChangeArrowheads="1"/>
          </p:cNvSpPr>
          <p:nvPr/>
        </p:nvSpPr>
        <p:spPr bwMode="auto">
          <a:xfrm>
            <a:off x="6444208" y="1606252"/>
            <a:ext cx="2185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50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以内</a:t>
            </a:r>
            <a:r>
              <a:rPr lang="en-US" altLang="zh-CN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7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的倍数</a:t>
            </a:r>
            <a:endParaRPr lang="zh-CN" altLang="en-US" sz="2400" b="1" dirty="0">
              <a:solidFill>
                <a:srgbClr val="CC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012160" y="2008683"/>
            <a:ext cx="2691011" cy="1427163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28184" y="2211710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7  14  21  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28  35  42  49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19" grpId="0" animBg="1"/>
      <p:bldP spid="5" grpId="0"/>
      <p:bldP spid="20" grpId="0"/>
      <p:bldP spid="21" grpId="0" animBg="1"/>
      <p:bldP spid="22" grpId="0"/>
      <p:bldP spid="23" grpId="0"/>
      <p:bldP spid="24" grpId="0" animBg="1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90779" y="1995686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我学会了找一个数的因数和倍数的方法。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971600" y="2483426"/>
            <a:ext cx="6686567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2.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一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个数最小的因数是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，最大的因数是它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本身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一个数的因数的个数是有限的。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971600" y="3291830"/>
            <a:ext cx="6892555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个数的最小倍数是它本身，没有最大的倍数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  <a:endParaRPr lang="en-US" altLang="zh-CN" sz="2400" b="1" noProof="1" smtClean="0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  <a:p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个数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的个数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是无限的。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429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noFill/>
          <a:extLst/>
        </p:spPr>
      </p:pic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0" y="1803609"/>
            <a:ext cx="1598389" cy="1311216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154710" y="1188769"/>
            <a:ext cx="3096344" cy="605376"/>
          </a:xfrm>
          <a:prstGeom prst="wedgeRoundRectCallout">
            <a:avLst>
              <a:gd name="adj1" fmla="val -45391"/>
              <a:gd name="adj2" fmla="val 8110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你已经认识了哪些数？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1331640" y="2571749"/>
            <a:ext cx="2973612" cy="1073487"/>
          </a:xfrm>
          <a:prstGeom prst="wedgeRoundRectCallout">
            <a:avLst>
              <a:gd name="adj1" fmla="val -47544"/>
              <a:gd name="adj2" fmla="val -8108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你知道除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以外的自然数有哪些特征和关系吗？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4499992" y="3579862"/>
            <a:ext cx="3468164" cy="576064"/>
          </a:xfrm>
          <a:prstGeom prst="wedgeRoundRectCallout">
            <a:avLst>
              <a:gd name="adj1" fmla="val 46122"/>
              <a:gd name="adj2" fmla="val -7803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有的自然数有倍数关系。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572000" y="1500923"/>
            <a:ext cx="3315904" cy="494764"/>
          </a:xfrm>
          <a:prstGeom prst="wedgeRoundRectCallout">
            <a:avLst>
              <a:gd name="adj1" fmla="val 43515"/>
              <a:gd name="adj2" fmla="val 7785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自然数、小数、分数。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339752" y="507325"/>
            <a:ext cx="669674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用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个同样大的正方形拼成一个长方形。每排摆几个，摆了几排？用乘法算式表示自己的摆法，并与同学交流。</a:t>
            </a:r>
          </a:p>
        </p:txBody>
      </p:sp>
      <p:grpSp>
        <p:nvGrpSpPr>
          <p:cNvPr id="28" name="组合 13"/>
          <p:cNvGrpSpPr>
            <a:grpSpLocks/>
          </p:cNvGrpSpPr>
          <p:nvPr/>
        </p:nvGrpSpPr>
        <p:grpSpPr bwMode="auto">
          <a:xfrm>
            <a:off x="499140" y="2100188"/>
            <a:ext cx="1552289" cy="1335405"/>
            <a:chOff x="2268" y="2504"/>
            <a:chExt cx="2444" cy="2103"/>
          </a:xfrm>
          <a:noFill/>
        </p:grpSpPr>
        <p:sp>
          <p:nvSpPr>
            <p:cNvPr id="29" name="圆角矩形标注 28"/>
            <p:cNvSpPr/>
            <p:nvPr/>
          </p:nvSpPr>
          <p:spPr>
            <a:xfrm>
              <a:off x="2268" y="4099"/>
              <a:ext cx="2444" cy="508"/>
            </a:xfrm>
            <a:prstGeom prst="wedgeRoundRectCallout">
              <a:avLst>
                <a:gd name="adj1" fmla="val 39520"/>
                <a:gd name="adj2" fmla="val 110790"/>
                <a:gd name="adj3" fmla="val 16667"/>
              </a:avLst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4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＝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12</a:t>
              </a:r>
            </a:p>
          </p:txBody>
        </p:sp>
        <p:pic>
          <p:nvPicPr>
            <p:cNvPr id="30" name="图片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5" y="2504"/>
              <a:ext cx="1875" cy="14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组合 14"/>
          <p:cNvGrpSpPr>
            <a:grpSpLocks/>
          </p:cNvGrpSpPr>
          <p:nvPr/>
        </p:nvGrpSpPr>
        <p:grpSpPr bwMode="auto">
          <a:xfrm>
            <a:off x="2163687" y="2199183"/>
            <a:ext cx="2236138" cy="1236663"/>
            <a:chOff x="5486" y="2581"/>
            <a:chExt cx="3522" cy="1949"/>
          </a:xfrm>
          <a:noFill/>
        </p:grpSpPr>
        <p:pic>
          <p:nvPicPr>
            <p:cNvPr id="32" name="图片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6" y="2581"/>
              <a:ext cx="3378" cy="1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圆角矩形标注 32"/>
            <p:cNvSpPr/>
            <p:nvPr/>
          </p:nvSpPr>
          <p:spPr>
            <a:xfrm>
              <a:off x="6267" y="4022"/>
              <a:ext cx="2741" cy="508"/>
            </a:xfrm>
            <a:prstGeom prst="wedgeRoundRectCallout">
              <a:avLst>
                <a:gd name="adj1" fmla="val 27085"/>
                <a:gd name="adj2" fmla="val 50258"/>
                <a:gd name="adj3" fmla="val 16667"/>
              </a:avLst>
            </a:prstGeom>
            <a:grpFill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6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＝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12</a:t>
              </a:r>
            </a:p>
          </p:txBody>
        </p:sp>
      </p:grpSp>
      <p:grpSp>
        <p:nvGrpSpPr>
          <p:cNvPr id="34" name="组合 15"/>
          <p:cNvGrpSpPr>
            <a:grpSpLocks/>
          </p:cNvGrpSpPr>
          <p:nvPr/>
        </p:nvGrpSpPr>
        <p:grpSpPr bwMode="auto">
          <a:xfrm>
            <a:off x="4399755" y="2287960"/>
            <a:ext cx="3884613" cy="931862"/>
            <a:chOff x="7505" y="2729"/>
            <a:chExt cx="6117" cy="1467"/>
          </a:xfrm>
          <a:noFill/>
        </p:grpSpPr>
        <p:pic>
          <p:nvPicPr>
            <p:cNvPr id="35" name="图片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05" y="2729"/>
              <a:ext cx="6117" cy="6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圆角矩形标注 35"/>
            <p:cNvSpPr/>
            <p:nvPr/>
          </p:nvSpPr>
          <p:spPr>
            <a:xfrm>
              <a:off x="9128" y="3689"/>
              <a:ext cx="2617" cy="507"/>
            </a:xfrm>
            <a:prstGeom prst="wedgeRoundRectCallout">
              <a:avLst>
                <a:gd name="adj1" fmla="val 23989"/>
                <a:gd name="adj2" fmla="val 45802"/>
                <a:gd name="adj3" fmla="val 16667"/>
              </a:avLst>
            </a:prstGeom>
            <a:grpFill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12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＝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12</a:t>
              </a:r>
            </a:p>
          </p:txBody>
        </p:sp>
      </p:grpSp>
      <p:sp>
        <p:nvSpPr>
          <p:cNvPr id="40" name="圆角矩形标注 39"/>
          <p:cNvSpPr>
            <a:spLocks noChangeArrowheads="1"/>
          </p:cNvSpPr>
          <p:nvPr/>
        </p:nvSpPr>
        <p:spPr bwMode="auto">
          <a:xfrm>
            <a:off x="3188623" y="3719043"/>
            <a:ext cx="4335705" cy="868931"/>
          </a:xfrm>
          <a:prstGeom prst="wedgeRoundRectCallout">
            <a:avLst>
              <a:gd name="adj1" fmla="val -59989"/>
              <a:gd name="adj2" fmla="val 2762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×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3=12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都是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因数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倍数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，也是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倍数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683568" y="987574"/>
            <a:ext cx="1166673" cy="1064551"/>
            <a:chOff x="670145" y="1457273"/>
            <a:chExt cx="1555361" cy="1419401"/>
          </a:xfrm>
        </p:grpSpPr>
        <p:pic>
          <p:nvPicPr>
            <p:cNvPr id="20" name="图片 19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1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429" y="3548592"/>
            <a:ext cx="995754" cy="142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1691680" y="2931790"/>
            <a:ext cx="5472608" cy="720725"/>
          </a:xfrm>
          <a:prstGeom prst="wedgeRoundRectCallout">
            <a:avLst>
              <a:gd name="adj1" fmla="val -56901"/>
              <a:gd name="adj2" fmla="val 2208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根据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×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2=12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，你能说出哪个数是哪个数的因数，哪个数是哪个数的倍数吗？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539552" y="483518"/>
            <a:ext cx="7808913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用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个同样大的正方形拼成一个长方形。每排摆几个，摆了几排？用乘法算式表示自己的摆法，并与同学交流。</a:t>
            </a:r>
          </a:p>
        </p:txBody>
      </p:sp>
      <p:grpSp>
        <p:nvGrpSpPr>
          <p:cNvPr id="28" name="组合 13"/>
          <p:cNvGrpSpPr>
            <a:grpSpLocks/>
          </p:cNvGrpSpPr>
          <p:nvPr/>
        </p:nvGrpSpPr>
        <p:grpSpPr bwMode="auto">
          <a:xfrm>
            <a:off x="683544" y="1347614"/>
            <a:ext cx="1650101" cy="1296035"/>
            <a:chOff x="2209" y="2504"/>
            <a:chExt cx="2598" cy="2041"/>
          </a:xfrm>
          <a:noFill/>
        </p:grpSpPr>
        <p:sp>
          <p:nvSpPr>
            <p:cNvPr id="29" name="圆角矩形标注 28"/>
            <p:cNvSpPr/>
            <p:nvPr/>
          </p:nvSpPr>
          <p:spPr>
            <a:xfrm>
              <a:off x="2209" y="4037"/>
              <a:ext cx="2598" cy="508"/>
            </a:xfrm>
            <a:prstGeom prst="wedgeRoundRectCallout">
              <a:avLst>
                <a:gd name="adj1" fmla="val 15971"/>
                <a:gd name="adj2" fmla="val 32915"/>
                <a:gd name="adj3" fmla="val 16667"/>
              </a:avLst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4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＝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12</a:t>
              </a:r>
            </a:p>
          </p:txBody>
        </p:sp>
        <p:pic>
          <p:nvPicPr>
            <p:cNvPr id="30" name="图片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5" y="2504"/>
              <a:ext cx="1875" cy="14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组合 14"/>
          <p:cNvGrpSpPr>
            <a:grpSpLocks/>
          </p:cNvGrpSpPr>
          <p:nvPr/>
        </p:nvGrpSpPr>
        <p:grpSpPr bwMode="auto">
          <a:xfrm>
            <a:off x="2335213" y="1419624"/>
            <a:ext cx="2144712" cy="1223974"/>
            <a:chOff x="5486" y="2581"/>
            <a:chExt cx="3378" cy="1929"/>
          </a:xfrm>
          <a:noFill/>
        </p:grpSpPr>
        <p:pic>
          <p:nvPicPr>
            <p:cNvPr id="32" name="图片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6" y="2581"/>
              <a:ext cx="3378" cy="1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圆角矩形标注 32"/>
            <p:cNvSpPr/>
            <p:nvPr/>
          </p:nvSpPr>
          <p:spPr>
            <a:xfrm>
              <a:off x="6224" y="4002"/>
              <a:ext cx="2558" cy="508"/>
            </a:xfrm>
            <a:prstGeom prst="wedgeRoundRectCallout">
              <a:avLst>
                <a:gd name="adj1" fmla="val 42783"/>
                <a:gd name="adj2" fmla="val 103254"/>
                <a:gd name="adj3" fmla="val 16667"/>
              </a:avLst>
            </a:prstGeom>
            <a:grpFill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6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＝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12</a:t>
              </a:r>
            </a:p>
          </p:txBody>
        </p:sp>
      </p:grpSp>
      <p:grpSp>
        <p:nvGrpSpPr>
          <p:cNvPr id="34" name="组合 15"/>
          <p:cNvGrpSpPr>
            <a:grpSpLocks/>
          </p:cNvGrpSpPr>
          <p:nvPr/>
        </p:nvGrpSpPr>
        <p:grpSpPr bwMode="auto">
          <a:xfrm>
            <a:off x="4765675" y="1452960"/>
            <a:ext cx="3884613" cy="931862"/>
            <a:chOff x="7505" y="2729"/>
            <a:chExt cx="6117" cy="1467"/>
          </a:xfrm>
          <a:noFill/>
        </p:grpSpPr>
        <p:pic>
          <p:nvPicPr>
            <p:cNvPr id="35" name="图片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05" y="2729"/>
              <a:ext cx="6117" cy="6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圆角矩形标注 35"/>
            <p:cNvSpPr/>
            <p:nvPr/>
          </p:nvSpPr>
          <p:spPr>
            <a:xfrm>
              <a:off x="8842" y="3689"/>
              <a:ext cx="2617" cy="507"/>
            </a:xfrm>
            <a:prstGeom prst="wedgeRoundRectCallout">
              <a:avLst>
                <a:gd name="adj1" fmla="val 18547"/>
                <a:gd name="adj2" fmla="val 45802"/>
                <a:gd name="adj3" fmla="val 16667"/>
              </a:avLst>
            </a:prstGeom>
            <a:grpFill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12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＝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12</a:t>
              </a:r>
            </a:p>
          </p:txBody>
        </p:sp>
      </p:grpSp>
      <p:pic>
        <p:nvPicPr>
          <p:cNvPr id="3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806611" y="3443069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圆角矩形标注 24"/>
          <p:cNvSpPr>
            <a:spLocks noChangeArrowheads="1"/>
          </p:cNvSpPr>
          <p:nvPr/>
        </p:nvSpPr>
        <p:spPr bwMode="auto">
          <a:xfrm>
            <a:off x="2372275" y="3795886"/>
            <a:ext cx="4335705" cy="868931"/>
          </a:xfrm>
          <a:prstGeom prst="wedgeRoundRectCallout">
            <a:avLst>
              <a:gd name="adj1" fmla="val 56354"/>
              <a:gd name="adj2" fmla="val 564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2=12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都是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因数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倍数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，也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倍数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149056"/>
            <a:ext cx="995754" cy="142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65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1759964" y="2843350"/>
            <a:ext cx="2664296" cy="476268"/>
          </a:xfrm>
          <a:prstGeom prst="wedgeRoundRectCallout">
            <a:avLst>
              <a:gd name="adj1" fmla="val -61129"/>
              <a:gd name="adj2" fmla="val 34929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根据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×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＝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呢？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613542" y="411510"/>
            <a:ext cx="7808913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用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个同样大的正方形拼成一个长方形。每排摆几个，摆了几排？用乘法算式表示自己的摆法，并与同学交流。</a:t>
            </a:r>
          </a:p>
        </p:txBody>
      </p:sp>
      <p:grpSp>
        <p:nvGrpSpPr>
          <p:cNvPr id="28" name="组合 13"/>
          <p:cNvGrpSpPr>
            <a:grpSpLocks/>
          </p:cNvGrpSpPr>
          <p:nvPr/>
        </p:nvGrpSpPr>
        <p:grpSpPr bwMode="auto">
          <a:xfrm>
            <a:off x="611773" y="1275606"/>
            <a:ext cx="1650101" cy="1296035"/>
            <a:chOff x="2096" y="2504"/>
            <a:chExt cx="2598" cy="2041"/>
          </a:xfrm>
        </p:grpSpPr>
        <p:sp>
          <p:nvSpPr>
            <p:cNvPr id="29" name="圆角矩形标注 28"/>
            <p:cNvSpPr/>
            <p:nvPr/>
          </p:nvSpPr>
          <p:spPr>
            <a:xfrm>
              <a:off x="2096" y="4037"/>
              <a:ext cx="2598" cy="508"/>
            </a:xfrm>
            <a:prstGeom prst="wedgeRoundRectCallout">
              <a:avLst>
                <a:gd name="adj1" fmla="val 15971"/>
                <a:gd name="adj2" fmla="val 32915"/>
                <a:gd name="adj3" fmla="val 16667"/>
              </a:avLst>
            </a:prstGeom>
            <a:pattFill prst="pct5">
              <a:fgClr>
                <a:schemeClr val="bg1"/>
              </a:fgClr>
              <a:bgClr>
                <a:schemeClr val="bg1"/>
              </a:bgClr>
            </a:patt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4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＝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12</a:t>
              </a:r>
            </a:p>
          </p:txBody>
        </p:sp>
        <p:pic>
          <p:nvPicPr>
            <p:cNvPr id="30" name="图片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5" y="2504"/>
              <a:ext cx="1875" cy="1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组合 14"/>
          <p:cNvGrpSpPr>
            <a:grpSpLocks/>
          </p:cNvGrpSpPr>
          <p:nvPr/>
        </p:nvGrpSpPr>
        <p:grpSpPr bwMode="auto">
          <a:xfrm>
            <a:off x="2335212" y="1347614"/>
            <a:ext cx="2182806" cy="1236663"/>
            <a:chOff x="5486" y="2581"/>
            <a:chExt cx="3438" cy="1949"/>
          </a:xfrm>
        </p:grpSpPr>
        <p:pic>
          <p:nvPicPr>
            <p:cNvPr id="32" name="图片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6" y="2581"/>
              <a:ext cx="3378" cy="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圆角矩形标注 32"/>
            <p:cNvSpPr/>
            <p:nvPr/>
          </p:nvSpPr>
          <p:spPr>
            <a:xfrm>
              <a:off x="6224" y="4022"/>
              <a:ext cx="2700" cy="508"/>
            </a:xfrm>
            <a:prstGeom prst="wedgeRoundRectCallout">
              <a:avLst>
                <a:gd name="adj1" fmla="val 25658"/>
                <a:gd name="adj2" fmla="val 44024"/>
                <a:gd name="adj3" fmla="val 16667"/>
              </a:avLst>
            </a:prstGeom>
            <a:pattFill prst="pct5">
              <a:fgClr>
                <a:schemeClr val="bg1"/>
              </a:fgClr>
              <a:bgClr>
                <a:schemeClr val="bg1"/>
              </a:bgClr>
            </a:patt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6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＝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12</a:t>
              </a:r>
            </a:p>
          </p:txBody>
        </p:sp>
      </p:grpSp>
      <p:grpSp>
        <p:nvGrpSpPr>
          <p:cNvPr id="34" name="组合 15"/>
          <p:cNvGrpSpPr>
            <a:grpSpLocks/>
          </p:cNvGrpSpPr>
          <p:nvPr/>
        </p:nvGrpSpPr>
        <p:grpSpPr bwMode="auto">
          <a:xfrm>
            <a:off x="4765675" y="1380952"/>
            <a:ext cx="3884613" cy="931862"/>
            <a:chOff x="7505" y="2729"/>
            <a:chExt cx="6117" cy="1467"/>
          </a:xfrm>
        </p:grpSpPr>
        <p:pic>
          <p:nvPicPr>
            <p:cNvPr id="35" name="图片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05" y="2729"/>
              <a:ext cx="6117" cy="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圆角矩形标注 35"/>
            <p:cNvSpPr/>
            <p:nvPr/>
          </p:nvSpPr>
          <p:spPr>
            <a:xfrm>
              <a:off x="8842" y="3689"/>
              <a:ext cx="2617" cy="507"/>
            </a:xfrm>
            <a:prstGeom prst="wedgeRoundRectCallout">
              <a:avLst>
                <a:gd name="adj1" fmla="val -53403"/>
                <a:gd name="adj2" fmla="val 136284"/>
                <a:gd name="adj3" fmla="val 16667"/>
              </a:avLst>
            </a:prstGeom>
            <a:pattFill prst="pct5">
              <a:fgClr>
                <a:schemeClr val="bg1"/>
              </a:fgClr>
              <a:bgClr>
                <a:schemeClr val="bg1"/>
              </a:bgClr>
            </a:patt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12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＝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12</a:t>
              </a:r>
            </a:p>
          </p:txBody>
        </p:sp>
      </p:grpSp>
      <p:pic>
        <p:nvPicPr>
          <p:cNvPr id="3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28532" y="3316827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圆角矩形标注 22"/>
          <p:cNvSpPr>
            <a:spLocks noChangeArrowheads="1"/>
          </p:cNvSpPr>
          <p:nvPr/>
        </p:nvSpPr>
        <p:spPr bwMode="auto">
          <a:xfrm>
            <a:off x="2987824" y="3479636"/>
            <a:ext cx="4503981" cy="868931"/>
          </a:xfrm>
          <a:prstGeom prst="wedgeRoundRectCallout">
            <a:avLst>
              <a:gd name="adj1" fmla="val 56354"/>
              <a:gd name="adj2" fmla="val 564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=12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都是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因数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倍数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，也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spc="-1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倍数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71" y="2843350"/>
            <a:ext cx="995754" cy="142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2445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687386"/>
              </p:ext>
            </p:extLst>
          </p:nvPr>
        </p:nvGraphicFramePr>
        <p:xfrm>
          <a:off x="1572344" y="1123305"/>
          <a:ext cx="6744072" cy="310896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176016"/>
                <a:gridCol w="2176016"/>
                <a:gridCol w="2392040"/>
              </a:tblGrid>
              <a:tr h="2661445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921690" y="2689712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533263" y="483518"/>
            <a:ext cx="64028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找出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36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的所有因数，说说你怎样找的。</a:t>
            </a:r>
          </a:p>
        </p:txBody>
      </p:sp>
      <p:sp>
        <p:nvSpPr>
          <p:cNvPr id="16" name="圆角矩形标注 15"/>
          <p:cNvSpPr/>
          <p:nvPr/>
        </p:nvSpPr>
        <p:spPr>
          <a:xfrm>
            <a:off x="1702023" y="1210867"/>
            <a:ext cx="1933873" cy="1023318"/>
          </a:xfrm>
          <a:prstGeom prst="wedgeRoundRectCallout">
            <a:avLst>
              <a:gd name="adj1" fmla="val -34934"/>
              <a:gd name="adj2" fmla="val 7124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lnSpc>
                <a:spcPts val="2440"/>
              </a:lnSpc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看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是由哪两个数相乘得到的。</a:t>
            </a:r>
          </a:p>
        </p:txBody>
      </p:sp>
      <p:sp>
        <p:nvSpPr>
          <p:cNvPr id="17" name="圆角矩形标注 16"/>
          <p:cNvSpPr/>
          <p:nvPr/>
        </p:nvSpPr>
        <p:spPr>
          <a:xfrm>
            <a:off x="3824353" y="1210867"/>
            <a:ext cx="2062138" cy="1060034"/>
          </a:xfrm>
          <a:prstGeom prst="wedgeRoundRectCallout">
            <a:avLst>
              <a:gd name="adj1" fmla="val 35023"/>
              <a:gd name="adj2" fmla="val 83720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依次列举积是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的乘法算式。</a:t>
            </a:r>
          </a:p>
        </p:txBody>
      </p:sp>
      <p:sp>
        <p:nvSpPr>
          <p:cNvPr id="18" name="圆角矩形标注 17"/>
          <p:cNvSpPr/>
          <p:nvPr/>
        </p:nvSpPr>
        <p:spPr>
          <a:xfrm>
            <a:off x="5958830" y="1210867"/>
            <a:ext cx="2285578" cy="701675"/>
          </a:xfrm>
          <a:prstGeom prst="wedgeRoundRectCallout">
            <a:avLst>
              <a:gd name="adj1" fmla="val 29423"/>
              <a:gd name="adj2" fmla="val 65931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也可以依次列举除法算式。</a:t>
            </a:r>
          </a:p>
        </p:txBody>
      </p:sp>
      <p:sp>
        <p:nvSpPr>
          <p:cNvPr id="20" name="文本框 4"/>
          <p:cNvSpPr txBox="1"/>
          <p:nvPr/>
        </p:nvSpPr>
        <p:spPr>
          <a:xfrm>
            <a:off x="3779912" y="2236841"/>
            <a:ext cx="1590675" cy="103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zh-CN" altLang="en-US" sz="2200" b="1" noProof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</a:t>
            </a:r>
            <a:r>
              <a:rPr lang="zh-CN" altLang="en-US" sz="22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×</a:t>
            </a:r>
            <a:r>
              <a:rPr lang="zh-CN" altLang="en-US" sz="2200" b="1" noProof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36</a:t>
            </a:r>
            <a:r>
              <a:rPr lang="zh-CN" altLang="en-US" sz="22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=36</a:t>
            </a:r>
          </a:p>
          <a:p>
            <a:pPr fontAlgn="auto">
              <a:buFontTx/>
              <a:buNone/>
              <a:defRPr/>
            </a:pPr>
            <a:r>
              <a:rPr lang="zh-CN" altLang="en-US" sz="2200" b="1" noProof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</a:t>
            </a:r>
            <a:r>
              <a:rPr lang="zh-CN" altLang="en-US" sz="22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×</a:t>
            </a:r>
            <a:r>
              <a:rPr lang="zh-CN" altLang="en-US" sz="2200" b="1" noProof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18</a:t>
            </a:r>
            <a:r>
              <a:rPr lang="zh-CN" altLang="en-US" sz="22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=36</a:t>
            </a:r>
          </a:p>
          <a:p>
            <a:pPr fontAlgn="auto">
              <a:lnSpc>
                <a:spcPts val="2100"/>
              </a:lnSpc>
              <a:buFontTx/>
              <a:buNone/>
              <a:defRPr/>
            </a:pPr>
            <a:r>
              <a:rPr lang="zh-CN" altLang="en-US" sz="22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……</a:t>
            </a:r>
          </a:p>
        </p:txBody>
      </p:sp>
      <p:sp>
        <p:nvSpPr>
          <p:cNvPr id="21" name="文本框 5"/>
          <p:cNvSpPr txBox="1"/>
          <p:nvPr/>
        </p:nvSpPr>
        <p:spPr>
          <a:xfrm>
            <a:off x="5878487" y="1882429"/>
            <a:ext cx="1590675" cy="103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zh-CN" altLang="en-US" sz="22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36÷</a:t>
            </a:r>
            <a:r>
              <a:rPr lang="en-US" altLang="zh-CN" sz="2200" b="1" noProof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</a:t>
            </a:r>
            <a:r>
              <a:rPr lang="zh-CN" altLang="en-US" sz="22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=</a:t>
            </a:r>
            <a:r>
              <a:rPr lang="en-US" altLang="zh-CN" sz="2200" b="1" noProof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36</a:t>
            </a:r>
            <a:endParaRPr lang="zh-CN" altLang="en-US" sz="2200" b="1" noProof="1">
              <a:solidFill>
                <a:schemeClr val="dk1"/>
              </a:solidFill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  <a:p>
            <a:pPr fontAlgn="auto">
              <a:buFontTx/>
              <a:buNone/>
              <a:defRPr/>
            </a:pPr>
            <a:r>
              <a:rPr lang="zh-CN" altLang="en-US" sz="22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36÷</a:t>
            </a:r>
            <a:r>
              <a:rPr lang="en-US" altLang="zh-CN" sz="2200" b="1" noProof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2</a:t>
            </a:r>
            <a:r>
              <a:rPr lang="zh-CN" altLang="en-US" sz="22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=</a:t>
            </a:r>
            <a:r>
              <a:rPr lang="en-US" altLang="zh-CN" sz="2200" b="1" noProof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18</a:t>
            </a:r>
            <a:endParaRPr lang="en-US" altLang="zh-CN" sz="2200" b="1" noProof="1">
              <a:solidFill>
                <a:schemeClr val="dk1"/>
              </a:solidFill>
              <a:latin typeface="楷体" pitchFamily="49" charset="-122"/>
              <a:ea typeface="楷体" pitchFamily="49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ts val="2100"/>
              </a:lnSpc>
              <a:buFontTx/>
              <a:buNone/>
              <a:defRPr/>
            </a:pPr>
            <a:r>
              <a:rPr lang="zh-CN" altLang="en-US" sz="22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……</a:t>
            </a:r>
          </a:p>
        </p:txBody>
      </p:sp>
      <p:pic>
        <p:nvPicPr>
          <p:cNvPr id="32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814872" y="2478734"/>
            <a:ext cx="895263" cy="104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4999558" y="2755954"/>
            <a:ext cx="806921" cy="95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圆角矩形标注 38"/>
          <p:cNvSpPr>
            <a:spLocks noChangeArrowheads="1"/>
          </p:cNvSpPr>
          <p:nvPr/>
        </p:nvSpPr>
        <p:spPr bwMode="auto">
          <a:xfrm>
            <a:off x="1187624" y="3859609"/>
            <a:ext cx="7493541" cy="512341"/>
          </a:xfrm>
          <a:prstGeom prst="wedgeRoundRectCallout">
            <a:avLst>
              <a:gd name="adj1" fmla="val -52709"/>
              <a:gd name="adj2" fmla="val 10148"/>
              <a:gd name="adj3" fmla="val 16667"/>
            </a:avLst>
          </a:prstGeom>
          <a:solidFill>
            <a:srgbClr val="FCE3E3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的因数有：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36</a:t>
            </a:r>
            <a:r>
              <a:rPr lang="zh-CN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051922" y="3859609"/>
            <a:ext cx="2968351" cy="474663"/>
            <a:chOff x="4195937" y="4155926"/>
            <a:chExt cx="2968351" cy="474663"/>
          </a:xfrm>
        </p:grpSpPr>
        <p:sp>
          <p:nvSpPr>
            <p:cNvPr id="22" name="Text Box 5"/>
            <p:cNvSpPr txBox="1">
              <a:spLocks noChangeArrowheads="1"/>
            </p:cNvSpPr>
            <p:nvPr/>
          </p:nvSpPr>
          <p:spPr bwMode="auto">
            <a:xfrm>
              <a:off x="4195937" y="4173389"/>
              <a:ext cx="50006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en-US" altLang="en-US" sz="2400" b="1" dirty="0">
                  <a:latin typeface="楷体" pitchFamily="49" charset="-122"/>
                  <a:ea typeface="楷体" pitchFamily="49" charset="-122"/>
                  <a:cs typeface="Arial" pitchFamily="34" charset="0"/>
                </a:rPr>
                <a:t>3</a:t>
              </a:r>
            </a:p>
          </p:txBody>
        </p:sp>
        <p:sp>
          <p:nvSpPr>
            <p:cNvPr id="23" name="Text Box 5"/>
            <p:cNvSpPr txBox="1">
              <a:spLocks noChangeArrowheads="1"/>
            </p:cNvSpPr>
            <p:nvPr/>
          </p:nvSpPr>
          <p:spPr bwMode="auto">
            <a:xfrm>
              <a:off x="4792018" y="4173389"/>
              <a:ext cx="50006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en-US" altLang="en-US" sz="2400" b="1" dirty="0">
                  <a:latin typeface="楷体" pitchFamily="49" charset="-122"/>
                  <a:ea typeface="楷体" pitchFamily="49" charset="-122"/>
                  <a:cs typeface="Arial" pitchFamily="34" charset="0"/>
                </a:rPr>
                <a:t>4</a:t>
              </a:r>
            </a:p>
          </p:txBody>
        </p:sp>
        <p:sp>
          <p:nvSpPr>
            <p:cNvPr id="24" name="Text Box 5"/>
            <p:cNvSpPr txBox="1">
              <a:spLocks noChangeArrowheads="1"/>
            </p:cNvSpPr>
            <p:nvPr/>
          </p:nvSpPr>
          <p:spPr bwMode="auto">
            <a:xfrm>
              <a:off x="5404594" y="4168051"/>
              <a:ext cx="4635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en-US" altLang="en-US" sz="2400" b="1" dirty="0">
                  <a:latin typeface="楷体" pitchFamily="49" charset="-122"/>
                  <a:ea typeface="楷体" pitchFamily="49" charset="-122"/>
                  <a:cs typeface="Arial" pitchFamily="34" charset="0"/>
                </a:rPr>
                <a:t>6 </a:t>
              </a:r>
            </a:p>
          </p:txBody>
        </p:sp>
        <p:sp>
          <p:nvSpPr>
            <p:cNvPr id="25" name="Text Box 5"/>
            <p:cNvSpPr txBox="1">
              <a:spLocks noChangeArrowheads="1"/>
            </p:cNvSpPr>
            <p:nvPr/>
          </p:nvSpPr>
          <p:spPr bwMode="auto">
            <a:xfrm>
              <a:off x="6034907" y="4173389"/>
              <a:ext cx="6253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en-US" altLang="en-US" sz="2400" b="1" dirty="0">
                  <a:latin typeface="楷体" pitchFamily="49" charset="-122"/>
                  <a:ea typeface="楷体" pitchFamily="49" charset="-122"/>
                  <a:cs typeface="Arial" pitchFamily="34" charset="0"/>
                </a:rPr>
                <a:t>9</a:t>
              </a:r>
            </a:p>
          </p:txBody>
        </p:sp>
        <p:sp>
          <p:nvSpPr>
            <p:cNvPr id="26" name="Text Box 5"/>
            <p:cNvSpPr txBox="1">
              <a:spLocks noChangeArrowheads="1"/>
            </p:cNvSpPr>
            <p:nvPr/>
          </p:nvSpPr>
          <p:spPr bwMode="auto">
            <a:xfrm>
              <a:off x="6521351" y="4155926"/>
              <a:ext cx="64293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en-US" altLang="en-US" sz="2400" b="1" dirty="0">
                  <a:latin typeface="楷体" pitchFamily="49" charset="-122"/>
                  <a:ea typeface="楷体" pitchFamily="49" charset="-122"/>
                  <a:cs typeface="Arial" pitchFamily="34" charset="0"/>
                </a:rPr>
                <a:t>12</a:t>
              </a: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11" y="3216971"/>
            <a:ext cx="1126831" cy="1614828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308983" y="411510"/>
            <a:ext cx="1166673" cy="1064551"/>
            <a:chOff x="670145" y="1457273"/>
            <a:chExt cx="1555361" cy="1419401"/>
          </a:xfrm>
        </p:grpSpPr>
        <p:pic>
          <p:nvPicPr>
            <p:cNvPr id="34" name="图片 33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2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animBg="1"/>
      <p:bldP spid="18" grpId="0" animBg="1"/>
      <p:bldP spid="20" grpId="0"/>
      <p:bldP spid="21" grpId="0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15486" y="564955"/>
            <a:ext cx="7592850" cy="512341"/>
            <a:chOff x="1476013" y="1014420"/>
            <a:chExt cx="7272808" cy="512341"/>
          </a:xfrm>
          <a:noFill/>
        </p:grpSpPr>
        <p:sp>
          <p:nvSpPr>
            <p:cNvPr id="39" name="圆角矩形标注 38"/>
            <p:cNvSpPr>
              <a:spLocks noChangeArrowheads="1"/>
            </p:cNvSpPr>
            <p:nvPr/>
          </p:nvSpPr>
          <p:spPr bwMode="auto">
            <a:xfrm>
              <a:off x="1476013" y="1014420"/>
              <a:ext cx="7272808" cy="512341"/>
            </a:xfrm>
            <a:prstGeom prst="wedgeRoundRectCallout">
              <a:avLst>
                <a:gd name="adj1" fmla="val -52571"/>
                <a:gd name="adj2" fmla="val 47412"/>
                <a:gd name="adj3" fmla="val 16667"/>
              </a:avLst>
            </a:prstGeom>
            <a:grpFill/>
            <a:ln w="25400" algn="ctr">
              <a:solidFill>
                <a:srgbClr val="F9C7C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eaLnBrk="0" fontAlgn="auto" hangingPunct="0">
                <a:spcBef>
                  <a:spcPts val="600"/>
                </a:spcBef>
                <a:buFontTx/>
                <a:buNone/>
                <a:defRPr/>
              </a:pP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cs typeface="Arial" panose="020B0604020202020204" pitchFamily="34" charset="0"/>
                </a:rPr>
                <a:t>36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cs typeface="Arial" panose="020B0604020202020204" pitchFamily="34" charset="0"/>
                </a:rPr>
                <a:t>的因数有：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cs typeface="Arial" panose="020B0604020202020204" pitchFamily="34" charset="0"/>
                </a:rPr>
                <a:t>1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cs typeface="Arial" panose="020B0604020202020204" pitchFamily="34" charset="0"/>
                </a:rPr>
                <a:t>，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cs typeface="Arial" panose="020B0604020202020204" pitchFamily="34" charset="0"/>
                </a:rPr>
                <a:t>，</a:t>
              </a:r>
              <a:r>
                <a:rPr lang="zh-CN" altLang="en-US" sz="2400" b="1" u="sng" noProof="1">
                  <a:solidFill>
                    <a:schemeClr val="accent5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  <a:cs typeface="Arial" panose="020B0604020202020204" pitchFamily="34" charset="0"/>
                </a:rPr>
                <a:t>  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cs typeface="Arial" panose="020B0604020202020204" pitchFamily="34" charset="0"/>
                </a:rPr>
                <a:t>，</a:t>
              </a:r>
              <a:r>
                <a:rPr lang="zh-CN" altLang="en-US" sz="2400" b="1" u="sng" noProof="1">
                  <a:solidFill>
                    <a:schemeClr val="accent5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  <a:cs typeface="Arial" panose="020B0604020202020204" pitchFamily="34" charset="0"/>
                  <a:sym typeface="+mn-ea"/>
                </a:rPr>
                <a:t>  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cs typeface="Arial" panose="020B0604020202020204" pitchFamily="34" charset="0"/>
                </a:rPr>
                <a:t>，</a:t>
              </a:r>
              <a:r>
                <a:rPr lang="zh-CN" altLang="en-US" sz="2400" b="1" u="sng" noProof="1">
                  <a:solidFill>
                    <a:schemeClr val="accent5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  <a:cs typeface="Arial" panose="020B0604020202020204" pitchFamily="34" charset="0"/>
                  <a:sym typeface="+mn-ea"/>
                </a:rPr>
                <a:t>  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cs typeface="Arial" panose="020B0604020202020204" pitchFamily="34" charset="0"/>
                </a:rPr>
                <a:t>，</a:t>
              </a:r>
              <a:r>
                <a:rPr lang="zh-CN" altLang="en-US" sz="2400" b="1" u="sng" noProof="1">
                  <a:solidFill>
                    <a:schemeClr val="accent5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  <a:cs typeface="Arial" panose="020B0604020202020204" pitchFamily="34" charset="0"/>
                  <a:sym typeface="+mn-ea"/>
                </a:rPr>
                <a:t>  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cs typeface="Arial" panose="020B0604020202020204" pitchFamily="34" charset="0"/>
                </a:rPr>
                <a:t>，</a:t>
              </a:r>
              <a:r>
                <a:rPr lang="zh-CN" altLang="en-US" sz="2400" b="1" u="sng" noProof="1">
                  <a:solidFill>
                    <a:schemeClr val="accent5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  <a:cs typeface="Arial" panose="020B0604020202020204" pitchFamily="34" charset="0"/>
                  <a:sym typeface="+mn-ea"/>
                </a:rPr>
                <a:t>  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cs typeface="Arial" panose="020B0604020202020204" pitchFamily="34" charset="0"/>
                </a:rPr>
                <a:t>，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cs typeface="Arial" panose="020B0604020202020204" pitchFamily="34" charset="0"/>
                </a:rPr>
                <a:t>18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cs typeface="Arial" panose="020B0604020202020204" pitchFamily="34" charset="0"/>
                </a:rPr>
                <a:t>，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cs typeface="Arial" panose="020B0604020202020204" pitchFamily="34" charset="0"/>
                </a:rPr>
                <a:t>36</a:t>
              </a:r>
              <a:r>
                <a:rPr lang="zh-CN" altLang="zh-CN" sz="2400" b="1" noProof="1">
                  <a:latin typeface="楷体" pitchFamily="49" charset="-122"/>
                  <a:ea typeface="楷体" pitchFamily="49" charset="-122"/>
                  <a:cs typeface="Arial" panose="020B0604020202020204" pitchFamily="34" charset="0"/>
                </a:rPr>
                <a:t>。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217799" y="1016967"/>
              <a:ext cx="2914111" cy="474663"/>
              <a:chOff x="4073783" y="4155926"/>
              <a:chExt cx="2914111" cy="474663"/>
            </a:xfrm>
            <a:grpFill/>
          </p:grpSpPr>
          <p:sp>
            <p:nvSpPr>
              <p:cNvPr id="22" name="Text Box 5"/>
              <p:cNvSpPr txBox="1">
                <a:spLocks noChangeArrowheads="1"/>
              </p:cNvSpPr>
              <p:nvPr/>
            </p:nvSpPr>
            <p:spPr bwMode="auto">
              <a:xfrm>
                <a:off x="4073783" y="4173389"/>
                <a:ext cx="500062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0" hangingPunct="0">
                  <a:spcBef>
                    <a:spcPts val="600"/>
                  </a:spcBef>
                </a:pPr>
                <a:r>
                  <a:rPr lang="en-US" altLang="en-US" sz="2400" b="1" dirty="0">
                    <a:latin typeface="楷体" pitchFamily="49" charset="-122"/>
                    <a:ea typeface="楷体" pitchFamily="49" charset="-122"/>
                    <a:cs typeface="Arial" pitchFamily="34" charset="0"/>
                  </a:rPr>
                  <a:t>3</a:t>
                </a:r>
              </a:p>
            </p:txBody>
          </p:sp>
          <p:sp>
            <p:nvSpPr>
              <p:cNvPr id="23" name="Text Box 5"/>
              <p:cNvSpPr txBox="1">
                <a:spLocks noChangeArrowheads="1"/>
              </p:cNvSpPr>
              <p:nvPr/>
            </p:nvSpPr>
            <p:spPr bwMode="auto">
              <a:xfrm>
                <a:off x="4642817" y="4173389"/>
                <a:ext cx="500062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0" hangingPunct="0">
                  <a:spcBef>
                    <a:spcPts val="600"/>
                  </a:spcBef>
                </a:pPr>
                <a:r>
                  <a:rPr lang="en-US" altLang="en-US" sz="2400" b="1" dirty="0">
                    <a:latin typeface="楷体" pitchFamily="49" charset="-122"/>
                    <a:ea typeface="楷体" pitchFamily="49" charset="-122"/>
                    <a:cs typeface="Arial" pitchFamily="34" charset="0"/>
                  </a:rPr>
                  <a:t>4</a:t>
                </a:r>
              </a:p>
            </p:txBody>
          </p:sp>
          <p:sp>
            <p:nvSpPr>
              <p:cNvPr id="24" name="Text Box 5"/>
              <p:cNvSpPr txBox="1">
                <a:spLocks noChangeArrowheads="1"/>
              </p:cNvSpPr>
              <p:nvPr/>
            </p:nvSpPr>
            <p:spPr bwMode="auto">
              <a:xfrm>
                <a:off x="5263573" y="4168051"/>
                <a:ext cx="463550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0" hangingPunct="0">
                  <a:spcBef>
                    <a:spcPts val="600"/>
                  </a:spcBef>
                </a:pPr>
                <a:r>
                  <a:rPr lang="en-US" altLang="en-US" sz="2400" b="1" dirty="0">
                    <a:latin typeface="楷体" pitchFamily="49" charset="-122"/>
                    <a:ea typeface="楷体" pitchFamily="49" charset="-122"/>
                    <a:cs typeface="Arial" pitchFamily="34" charset="0"/>
                  </a:rPr>
                  <a:t>6 </a:t>
                </a:r>
              </a:p>
            </p:txBody>
          </p:sp>
          <p:sp>
            <p:nvSpPr>
              <p:cNvPr id="25" name="Text Box 5"/>
              <p:cNvSpPr txBox="1">
                <a:spLocks noChangeArrowheads="1"/>
              </p:cNvSpPr>
              <p:nvPr/>
            </p:nvSpPr>
            <p:spPr bwMode="auto">
              <a:xfrm>
                <a:off x="5884328" y="4173389"/>
                <a:ext cx="625325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0" hangingPunct="0">
                  <a:spcBef>
                    <a:spcPts val="600"/>
                  </a:spcBef>
                </a:pPr>
                <a:r>
                  <a:rPr lang="en-US" altLang="en-US" sz="2400" b="1" dirty="0">
                    <a:latin typeface="楷体" pitchFamily="49" charset="-122"/>
                    <a:ea typeface="楷体" pitchFamily="49" charset="-122"/>
                    <a:cs typeface="Arial" pitchFamily="34" charset="0"/>
                  </a:rPr>
                  <a:t>9</a:t>
                </a:r>
              </a:p>
            </p:txBody>
          </p:sp>
          <p:sp>
            <p:nvSpPr>
              <p:cNvPr id="26" name="Text Box 5"/>
              <p:cNvSpPr txBox="1">
                <a:spLocks noChangeArrowheads="1"/>
              </p:cNvSpPr>
              <p:nvPr/>
            </p:nvSpPr>
            <p:spPr bwMode="auto">
              <a:xfrm>
                <a:off x="6344957" y="4155926"/>
                <a:ext cx="642937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0" hangingPunct="0">
                  <a:spcBef>
                    <a:spcPts val="600"/>
                  </a:spcBef>
                </a:pPr>
                <a:r>
                  <a:rPr lang="en-US" altLang="en-US" sz="2400" b="1" dirty="0">
                    <a:latin typeface="楷体" pitchFamily="49" charset="-122"/>
                    <a:ea typeface="楷体" pitchFamily="49" charset="-122"/>
                    <a:cs typeface="Arial" pitchFamily="34" charset="0"/>
                  </a:rPr>
                  <a:t>12</a:t>
                </a:r>
              </a:p>
            </p:txBody>
          </p:sp>
        </p:grpSp>
      </p:grpSp>
      <p:sp>
        <p:nvSpPr>
          <p:cNvPr id="27" name="文本框 28"/>
          <p:cNvSpPr txBox="1">
            <a:spLocks noChangeArrowheads="1"/>
          </p:cNvSpPr>
          <p:nvPr/>
        </p:nvSpPr>
        <p:spPr bwMode="auto">
          <a:xfrm>
            <a:off x="6361385" y="1563638"/>
            <a:ext cx="1450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36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的因数</a:t>
            </a:r>
          </a:p>
        </p:txBody>
      </p:sp>
      <p:sp>
        <p:nvSpPr>
          <p:cNvPr id="29" name="圆角矩形标注 28"/>
          <p:cNvSpPr/>
          <p:nvPr/>
        </p:nvSpPr>
        <p:spPr>
          <a:xfrm>
            <a:off x="1687309" y="2427734"/>
            <a:ext cx="3090496" cy="884874"/>
          </a:xfrm>
          <a:prstGeom prst="wedgeRoundRectCallout">
            <a:avLst>
              <a:gd name="adj1" fmla="val -56858"/>
              <a:gd name="adj2" fmla="val -3258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想一想，怎样找可以做到不重复、不遗漏？</a:t>
            </a:r>
          </a:p>
        </p:txBody>
      </p:sp>
      <p:sp>
        <p:nvSpPr>
          <p:cNvPr id="30" name="椭圆 29"/>
          <p:cNvSpPr/>
          <p:nvPr/>
        </p:nvSpPr>
        <p:spPr>
          <a:xfrm>
            <a:off x="5409381" y="1995686"/>
            <a:ext cx="3267075" cy="1427163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r>
              <a:rPr lang="en-US" altLang="zh-CN" sz="2400" b="1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 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 </a:t>
            </a:r>
            <a:r>
              <a:rPr lang="en-US" altLang="zh-CN" sz="2400" b="1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 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 </a:t>
            </a:r>
            <a:r>
              <a:rPr lang="en-US" altLang="zh-CN" sz="2400" b="1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  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4  6</a:t>
            </a:r>
            <a:endParaRPr lang="en-US" altLang="zh-CN" sz="2400" b="1" noProof="1">
              <a:solidFill>
                <a:schemeClr val="tx1"/>
              </a:solidFill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  <a:p>
            <a:pPr algn="ctr" fontAlgn="auto">
              <a:buFontTx/>
              <a:buNone/>
              <a:defRPr/>
            </a:pPr>
            <a:r>
              <a:rPr lang="en-US" altLang="zh-CN" sz="2400" b="1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9  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12  </a:t>
            </a:r>
            <a:r>
              <a:rPr lang="en-US" altLang="zh-CN" sz="2400" b="1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18  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36  </a:t>
            </a:r>
            <a:endParaRPr lang="en-US" altLang="zh-CN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31" name="文本框 2"/>
          <p:cNvSpPr txBox="1">
            <a:spLocks noChangeArrowheads="1"/>
          </p:cNvSpPr>
          <p:nvPr/>
        </p:nvSpPr>
        <p:spPr bwMode="auto">
          <a:xfrm>
            <a:off x="1395825" y="1341608"/>
            <a:ext cx="45291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可以用右图表示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的所有因数。</a:t>
            </a:r>
          </a:p>
        </p:txBody>
      </p:sp>
      <p:pic>
        <p:nvPicPr>
          <p:cNvPr id="34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300600" y="2700848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圆角矩形标注 34"/>
          <p:cNvSpPr/>
          <p:nvPr/>
        </p:nvSpPr>
        <p:spPr>
          <a:xfrm>
            <a:off x="1432028" y="3507854"/>
            <a:ext cx="4030018" cy="884874"/>
          </a:xfrm>
          <a:prstGeom prst="wedgeRoundRectCallout">
            <a:avLst>
              <a:gd name="adj1" fmla="val -55233"/>
              <a:gd name="adj2" fmla="val -3598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找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36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的因数，可以按从小到大的顺序，一对一对地找。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00" y="555526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734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 bldLvl="0" animBg="1"/>
      <p:bldP spid="30" grpId="0" animBg="1"/>
      <p:bldP spid="31" grpId="0"/>
      <p:bldP spid="3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971600" y="2571751"/>
            <a:ext cx="7219541" cy="1656183"/>
            <a:chOff x="971600" y="2598753"/>
            <a:chExt cx="7219541" cy="2011495"/>
          </a:xfrm>
        </p:grpSpPr>
        <p:pic>
          <p:nvPicPr>
            <p:cNvPr id="47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" name="图片 47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49" name="图片 48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5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074102" y="3269703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80312" y="3302108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圆角矩形标注 39"/>
          <p:cNvSpPr/>
          <p:nvPr/>
        </p:nvSpPr>
        <p:spPr>
          <a:xfrm>
            <a:off x="1454899" y="1225271"/>
            <a:ext cx="4470400" cy="698500"/>
          </a:xfrm>
          <a:prstGeom prst="wedgeRoundRectCallout">
            <a:avLst>
              <a:gd name="adj1" fmla="val -53798"/>
              <a:gd name="adj2" fmla="val -3447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观察上面几个例子，说说一个数的因数有什么特点。</a:t>
            </a:r>
          </a:p>
        </p:txBody>
      </p:sp>
      <p:sp>
        <p:nvSpPr>
          <p:cNvPr id="41" name="圆角矩形标注 40"/>
          <p:cNvSpPr/>
          <p:nvPr/>
        </p:nvSpPr>
        <p:spPr>
          <a:xfrm>
            <a:off x="1979712" y="2684968"/>
            <a:ext cx="2448272" cy="1036499"/>
          </a:xfrm>
          <a:prstGeom prst="wedgeRoundRectCallout">
            <a:avLst>
              <a:gd name="adj1" fmla="val -36466"/>
              <a:gd name="adj2" fmla="val 65767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一个数最小的因数是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，最大的因数是它本身。</a:t>
            </a:r>
          </a:p>
        </p:txBody>
      </p:sp>
      <p:sp>
        <p:nvSpPr>
          <p:cNvPr id="42" name="圆角矩形标注 41"/>
          <p:cNvSpPr/>
          <p:nvPr/>
        </p:nvSpPr>
        <p:spPr>
          <a:xfrm>
            <a:off x="4788024" y="2709863"/>
            <a:ext cx="2430463" cy="698500"/>
          </a:xfrm>
          <a:prstGeom prst="wedgeRoundRectCallout">
            <a:avLst>
              <a:gd name="adj1" fmla="val 58466"/>
              <a:gd name="adj2" fmla="val 52727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一个数的因数的个数是有限的。</a:t>
            </a:r>
          </a:p>
        </p:txBody>
      </p:sp>
      <p:sp>
        <p:nvSpPr>
          <p:cNvPr id="43" name="文本框 25"/>
          <p:cNvSpPr txBox="1">
            <a:spLocks noChangeArrowheads="1"/>
          </p:cNvSpPr>
          <p:nvPr/>
        </p:nvSpPr>
        <p:spPr bwMode="auto">
          <a:xfrm>
            <a:off x="2146628" y="483518"/>
            <a:ext cx="2492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15    </a:t>
            </a:r>
          </a:p>
        </p:txBody>
      </p:sp>
      <p:sp>
        <p:nvSpPr>
          <p:cNvPr id="44" name="文本框 25"/>
          <p:cNvSpPr txBox="1">
            <a:spLocks noChangeArrowheads="1"/>
          </p:cNvSpPr>
          <p:nvPr/>
        </p:nvSpPr>
        <p:spPr bwMode="auto">
          <a:xfrm>
            <a:off x="5900916" y="4835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16</a:t>
            </a:r>
          </a:p>
        </p:txBody>
      </p:sp>
      <p:sp>
        <p:nvSpPr>
          <p:cNvPr id="45" name="文本框 28"/>
          <p:cNvSpPr txBox="1"/>
          <p:nvPr/>
        </p:nvSpPr>
        <p:spPr>
          <a:xfrm>
            <a:off x="539552" y="483518"/>
            <a:ext cx="8132514" cy="461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15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的因数有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        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；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16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的因数有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            </a:t>
            </a:r>
            <a:r>
              <a:rPr lang="zh-CN" altLang="en-US" sz="2400" b="1" u="sng" noProof="1" smtClean="0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endParaRPr lang="zh-CN" altLang="en-US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68" y="1095034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8512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971600" y="1491630"/>
            <a:ext cx="7360716" cy="1656183"/>
            <a:chOff x="971600" y="2598753"/>
            <a:chExt cx="7360716" cy="2011495"/>
          </a:xfrm>
        </p:grpSpPr>
        <p:pic>
          <p:nvPicPr>
            <p:cNvPr id="54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2598753"/>
              <a:ext cx="7360716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图片 54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56" name="图片 55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57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074102" y="2189582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24328" y="2221987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圆角矩形标注 58"/>
          <p:cNvSpPr/>
          <p:nvPr/>
        </p:nvSpPr>
        <p:spPr>
          <a:xfrm>
            <a:off x="1074103" y="1629741"/>
            <a:ext cx="3353882" cy="349251"/>
          </a:xfrm>
          <a:prstGeom prst="wedgeRoundRectCallout">
            <a:avLst>
              <a:gd name="adj1" fmla="val -33295"/>
              <a:gd name="adj2" fmla="val 74090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从3的1倍开始依次列举。</a:t>
            </a:r>
          </a:p>
        </p:txBody>
      </p:sp>
      <p:sp>
        <p:nvSpPr>
          <p:cNvPr id="60" name="圆角矩形标注 59"/>
          <p:cNvSpPr/>
          <p:nvPr/>
        </p:nvSpPr>
        <p:spPr>
          <a:xfrm>
            <a:off x="4716016" y="1629741"/>
            <a:ext cx="2708250" cy="1158033"/>
          </a:xfrm>
          <a:prstGeom prst="wedgeRoundRectCallout">
            <a:avLst>
              <a:gd name="adj1" fmla="val 56528"/>
              <a:gd name="adj2" fmla="val -21028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从1开始的自然数有1，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2，3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，…</a:t>
            </a:r>
          </a:p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3的倍数有无数个。</a:t>
            </a: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476323" y="446170"/>
            <a:ext cx="662406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你能用列举的方法找出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的倍数吗？想一想，能找出多少个？</a:t>
            </a:r>
          </a:p>
        </p:txBody>
      </p:sp>
      <p:sp>
        <p:nvSpPr>
          <p:cNvPr id="29" name="文本框 13"/>
          <p:cNvSpPr txBox="1"/>
          <p:nvPr/>
        </p:nvSpPr>
        <p:spPr>
          <a:xfrm>
            <a:off x="2483768" y="1995686"/>
            <a:ext cx="2093912" cy="1100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zh-CN" altLang="en-US" sz="2200" noProof="1">
                <a:solidFill>
                  <a:schemeClr val="dk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3×1＝</a:t>
            </a:r>
            <a:r>
              <a:rPr lang="zh-CN" altLang="en-US" sz="2200" noProof="1">
                <a:solidFill>
                  <a:srgbClr val="D6009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endParaRPr lang="zh-CN" altLang="en-US" sz="2200" noProof="1">
              <a:solidFill>
                <a:srgbClr val="D6009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buFontTx/>
              <a:buNone/>
              <a:defRPr/>
            </a:pPr>
            <a:r>
              <a:rPr lang="zh-CN" altLang="en-US" sz="2200" noProof="1">
                <a:solidFill>
                  <a:schemeClr val="dk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3×2＝</a:t>
            </a:r>
            <a:r>
              <a:rPr lang="zh-CN" altLang="en-US" sz="2200" noProof="1" smtClean="0">
                <a:solidFill>
                  <a:srgbClr val="D6009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6</a:t>
            </a:r>
            <a:endParaRPr lang="zh-CN" altLang="en-US" sz="2200" noProof="1" smtClean="0">
              <a:solidFill>
                <a:srgbClr val="D60093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fontAlgn="auto">
              <a:buFontTx/>
              <a:buNone/>
              <a:defRPr/>
            </a:pPr>
            <a:r>
              <a:rPr lang="zh-CN" altLang="en-US" sz="2200" noProof="1" smtClean="0">
                <a:solidFill>
                  <a:schemeClr val="dk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</a:t>
            </a:r>
            <a:endParaRPr lang="zh-CN" altLang="en-US" sz="2200" noProof="1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786383" y="3219822"/>
            <a:ext cx="709798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的倍数有：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…</a:t>
            </a:r>
          </a:p>
        </p:txBody>
      </p:sp>
      <p:sp>
        <p:nvSpPr>
          <p:cNvPr id="33" name="文本框 28"/>
          <p:cNvSpPr txBox="1">
            <a:spLocks noChangeArrowheads="1"/>
          </p:cNvSpPr>
          <p:nvPr/>
        </p:nvSpPr>
        <p:spPr bwMode="auto">
          <a:xfrm>
            <a:off x="7291462" y="3035796"/>
            <a:ext cx="10969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的倍数</a:t>
            </a:r>
          </a:p>
        </p:txBody>
      </p:sp>
      <p:sp>
        <p:nvSpPr>
          <p:cNvPr id="34" name="椭圆 33"/>
          <p:cNvSpPr/>
          <p:nvPr/>
        </p:nvSpPr>
        <p:spPr>
          <a:xfrm>
            <a:off x="6732240" y="3344053"/>
            <a:ext cx="2016224" cy="1308100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r>
              <a:rPr lang="en-US" altLang="zh-CN" sz="2400" noProof="1">
                <a:solidFill>
                  <a:schemeClr val="tx1"/>
                </a:solidFill>
                <a:latin typeface="+mn-ea"/>
              </a:rPr>
              <a:t>     </a:t>
            </a:r>
            <a:endParaRPr lang="en-US" altLang="zh-CN" noProof="1"/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6924427" y="3752041"/>
            <a:ext cx="1824037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en-US" sz="2400" dirty="0">
                <a:latin typeface="楷体" pitchFamily="49" charset="-122"/>
                <a:ea typeface="楷体" pitchFamily="49" charset="-122"/>
                <a:cs typeface="Arial" pitchFamily="34" charset="0"/>
              </a:rPr>
              <a:t>9  </a:t>
            </a:r>
            <a:r>
              <a:rPr lang="en-US" altLang="en-US" sz="2400" dirty="0" smtClean="0">
                <a:latin typeface="楷体" pitchFamily="49" charset="-122"/>
                <a:ea typeface="楷体" pitchFamily="49" charset="-122"/>
                <a:cs typeface="Arial" pitchFamily="34" charset="0"/>
              </a:rPr>
              <a:t>12  15</a:t>
            </a:r>
            <a:endParaRPr lang="en-US" altLang="en-US" sz="2400" dirty="0">
              <a:latin typeface="楷体" pitchFamily="49" charset="-122"/>
              <a:ea typeface="楷体" pitchFamily="49" charset="-122"/>
              <a:cs typeface="Arial" pitchFamily="34" charset="0"/>
            </a:endParaRPr>
          </a:p>
          <a:p>
            <a:pPr eaLnBrk="0" hangingPunct="0">
              <a:spcBef>
                <a:spcPts val="600"/>
              </a:spcBef>
            </a:pPr>
            <a:r>
              <a:rPr lang="en-US" altLang="en-US" sz="2400" dirty="0">
                <a:latin typeface="楷体" pitchFamily="49" charset="-122"/>
                <a:ea typeface="楷体" pitchFamily="49" charset="-122"/>
                <a:cs typeface="Arial" pitchFamily="34" charset="0"/>
              </a:rPr>
              <a:t>  </a:t>
            </a:r>
            <a:r>
              <a:rPr lang="en-US" altLang="en-US" sz="2400" dirty="0" smtClean="0">
                <a:latin typeface="楷体" pitchFamily="49" charset="-122"/>
                <a:ea typeface="楷体" pitchFamily="49" charset="-122"/>
                <a:cs typeface="Arial" pitchFamily="34" charset="0"/>
              </a:rPr>
              <a:t>18 </a:t>
            </a:r>
            <a:r>
              <a:rPr lang="en-US" altLang="en-US" sz="2400" dirty="0">
                <a:latin typeface="楷体" pitchFamily="49" charset="-122"/>
                <a:ea typeface="楷体" pitchFamily="49" charset="-122"/>
              </a:rPr>
              <a:t>…</a:t>
            </a:r>
          </a:p>
        </p:txBody>
      </p:sp>
      <p:sp>
        <p:nvSpPr>
          <p:cNvPr id="37" name="文本框 20"/>
          <p:cNvSpPr txBox="1">
            <a:spLocks noChangeArrowheads="1"/>
          </p:cNvSpPr>
          <p:nvPr/>
        </p:nvSpPr>
        <p:spPr bwMode="auto">
          <a:xfrm>
            <a:off x="7193499" y="3344053"/>
            <a:ext cx="9541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3   6</a:t>
            </a:r>
            <a:endParaRPr lang="en-US" altLang="zh-CN" sz="24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91880" y="3219822"/>
            <a:ext cx="3255962" cy="466725"/>
            <a:chOff x="3558158" y="3364632"/>
            <a:chExt cx="3255962" cy="466725"/>
          </a:xfrm>
        </p:grpSpPr>
        <p:sp>
          <p:nvSpPr>
            <p:cNvPr id="35" name="Text Box 5"/>
            <p:cNvSpPr txBox="1">
              <a:spLocks noChangeArrowheads="1"/>
            </p:cNvSpPr>
            <p:nvPr/>
          </p:nvSpPr>
          <p:spPr bwMode="auto">
            <a:xfrm>
              <a:off x="3558158" y="3372570"/>
              <a:ext cx="60801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en-US" altLang="en-US" sz="2400" dirty="0">
                  <a:latin typeface="楷体" pitchFamily="49" charset="-122"/>
                  <a:ea typeface="楷体" pitchFamily="49" charset="-122"/>
                  <a:cs typeface="Arial" pitchFamily="34" charset="0"/>
                </a:rPr>
                <a:t>9   </a:t>
              </a:r>
            </a:p>
          </p:txBody>
        </p:sp>
        <p:sp>
          <p:nvSpPr>
            <p:cNvPr id="38" name="Text Box 5"/>
            <p:cNvSpPr txBox="1">
              <a:spLocks noChangeArrowheads="1"/>
            </p:cNvSpPr>
            <p:nvPr/>
          </p:nvSpPr>
          <p:spPr bwMode="auto">
            <a:xfrm>
              <a:off x="4201095" y="3374157"/>
              <a:ext cx="64293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en-US" altLang="en-US" sz="2400" dirty="0">
                  <a:latin typeface="楷体" pitchFamily="49" charset="-122"/>
                  <a:ea typeface="楷体" pitchFamily="49" charset="-122"/>
                  <a:cs typeface="Arial" pitchFamily="34" charset="0"/>
                </a:rPr>
                <a:t>12</a:t>
              </a:r>
            </a:p>
          </p:txBody>
        </p:sp>
        <p:sp>
          <p:nvSpPr>
            <p:cNvPr id="39" name="Text Box 5"/>
            <p:cNvSpPr txBox="1">
              <a:spLocks noChangeArrowheads="1"/>
            </p:cNvSpPr>
            <p:nvPr/>
          </p:nvSpPr>
          <p:spPr bwMode="auto">
            <a:xfrm>
              <a:off x="4974208" y="3374157"/>
              <a:ext cx="10001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en-US" altLang="en-US" sz="2400">
                  <a:latin typeface="楷体" pitchFamily="49" charset="-122"/>
                  <a:ea typeface="楷体" pitchFamily="49" charset="-122"/>
                  <a:cs typeface="Arial" pitchFamily="34" charset="0"/>
                </a:rPr>
                <a:t>15 </a:t>
              </a:r>
            </a:p>
          </p:txBody>
        </p:sp>
        <p:sp>
          <p:nvSpPr>
            <p:cNvPr id="52" name="Text Box 5"/>
            <p:cNvSpPr txBox="1">
              <a:spLocks noChangeArrowheads="1"/>
            </p:cNvSpPr>
            <p:nvPr/>
          </p:nvSpPr>
          <p:spPr bwMode="auto">
            <a:xfrm>
              <a:off x="5742558" y="3364632"/>
              <a:ext cx="107156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en-US" altLang="en-US" sz="2400" dirty="0">
                  <a:latin typeface="楷体" pitchFamily="49" charset="-122"/>
                  <a:ea typeface="楷体" pitchFamily="49" charset="-122"/>
                  <a:cs typeface="Arial" pitchFamily="34" charset="0"/>
                </a:rPr>
                <a:t>18</a:t>
              </a:r>
            </a:p>
          </p:txBody>
        </p:sp>
      </p:grpSp>
      <p:sp>
        <p:nvSpPr>
          <p:cNvPr id="32" name="圆角矩形标注 31"/>
          <p:cNvSpPr/>
          <p:nvPr/>
        </p:nvSpPr>
        <p:spPr>
          <a:xfrm>
            <a:off x="1441094" y="3842367"/>
            <a:ext cx="2541037" cy="913027"/>
          </a:xfrm>
          <a:prstGeom prst="wedgeRoundRectCallout">
            <a:avLst>
              <a:gd name="adj1" fmla="val -57613"/>
              <a:gd name="adj2" fmla="val 3919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你能在右图中表示出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的倍数吗？</a:t>
            </a:r>
            <a:endParaRPr lang="en-US" altLang="zh-CN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68" y="3652772"/>
            <a:ext cx="911547" cy="1292218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308983" y="411510"/>
            <a:ext cx="1166673" cy="1064551"/>
            <a:chOff x="670145" y="1457273"/>
            <a:chExt cx="1555361" cy="1419401"/>
          </a:xfrm>
        </p:grpSpPr>
        <p:pic>
          <p:nvPicPr>
            <p:cNvPr id="44" name="图片 43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3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0570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29" grpId="0"/>
      <p:bldP spid="30" grpId="0" animBg="1"/>
      <p:bldP spid="33" grpId="0"/>
      <p:bldP spid="34" grpId="0" bldLvl="0" animBg="1"/>
      <p:bldP spid="36" grpId="0" bldLvl="0" animBg="1"/>
      <p:bldP spid="37" grpId="0"/>
      <p:bldP spid="32" grpId="0" animBg="1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1218</Words>
  <Application>Microsoft Office PowerPoint</Application>
  <PresentationFormat>全屏显示(16:9)</PresentationFormat>
  <Paragraphs>186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Calibri</vt:lpstr>
      <vt:lpstr>黑体</vt:lpstr>
      <vt:lpstr>幼圆</vt:lpstr>
      <vt:lpstr>楷体</vt:lpstr>
      <vt:lpstr>微软雅黑</vt:lpstr>
      <vt:lpstr>Times New Roman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2019-10-14T06:02:35Z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